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9" r:id="rId3"/>
    <p:sldId id="308" r:id="rId4"/>
    <p:sldId id="265" r:id="rId5"/>
    <p:sldId id="266" r:id="rId6"/>
    <p:sldId id="267" r:id="rId7"/>
    <p:sldId id="268" r:id="rId8"/>
    <p:sldId id="269" r:id="rId9"/>
    <p:sldId id="272" r:id="rId10"/>
    <p:sldId id="273" r:id="rId11"/>
    <p:sldId id="274" r:id="rId12"/>
    <p:sldId id="278" r:id="rId13"/>
    <p:sldId id="279" r:id="rId14"/>
    <p:sldId id="280" r:id="rId15"/>
    <p:sldId id="298" r:id="rId16"/>
    <p:sldId id="299" r:id="rId17"/>
    <p:sldId id="300" r:id="rId18"/>
    <p:sldId id="301" r:id="rId19"/>
    <p:sldId id="302" r:id="rId20"/>
    <p:sldId id="337" r:id="rId21"/>
    <p:sldId id="341" r:id="rId22"/>
    <p:sldId id="329" r:id="rId23"/>
    <p:sldId id="338" r:id="rId24"/>
    <p:sldId id="340" r:id="rId25"/>
    <p:sldId id="303" r:id="rId26"/>
    <p:sldId id="305" r:id="rId27"/>
    <p:sldId id="332" r:id="rId28"/>
    <p:sldId id="306" r:id="rId29"/>
    <p:sldId id="282" r:id="rId30"/>
  </p:sldIdLst>
  <p:sldSz cx="5400675" cy="7198995"/>
  <p:notesSz cx="6668770" cy="992632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17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2214" y="66"/>
      </p:cViewPr>
      <p:guideLst>
        <p:guide orient="horz" pos="2268"/>
        <p:guide pos="17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BEF49-6A7F-440B-A513-33B5DA24A5CD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78038" y="1241425"/>
            <a:ext cx="25130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4DAC95-5673-4DA5-A73F-817705584E54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DAC95-5673-4DA5-A73F-817705584E54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5085" y="1178222"/>
            <a:ext cx="4050506" cy="2506427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5085" y="3781306"/>
            <a:ext cx="4050506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19605" indent="0" algn="ctr">
              <a:buNone/>
              <a:defRPr sz="1680"/>
            </a:lvl5pPr>
            <a:lvl6pPr marL="2399665" indent="0" algn="ctr">
              <a:buNone/>
              <a:defRPr sz="1680"/>
            </a:lvl6pPr>
            <a:lvl7pPr marL="2879725" indent="0" algn="ctr">
              <a:buNone/>
              <a:defRPr sz="1680"/>
            </a:lvl7pPr>
            <a:lvl8pPr marL="3359785" indent="0" algn="ctr">
              <a:buNone/>
              <a:defRPr sz="1680"/>
            </a:lvl8pPr>
            <a:lvl9pPr marL="3839845" indent="0" algn="ctr">
              <a:buNone/>
              <a:defRPr sz="168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F28A8-158C-4377-AE6E-288B6FCA5AD5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8FC69-3967-4F9D-9C85-F6656A98E55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F28A8-158C-4377-AE6E-288B6FCA5AD5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8FC69-3967-4F9D-9C85-F6656A98E55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712324" y="401629"/>
            <a:ext cx="515455" cy="640605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64552" y="401629"/>
            <a:ext cx="1480263" cy="640605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F28A8-158C-4377-AE6E-288B6FCA5AD5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8FC69-3967-4F9D-9C85-F6656A98E55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F28A8-158C-4377-AE6E-288B6FCA5AD5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8FC69-3967-4F9D-9C85-F6656A98E55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484" y="1794830"/>
            <a:ext cx="4658082" cy="2994714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484" y="4817875"/>
            <a:ext cx="4658082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60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66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72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84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F28A8-158C-4377-AE6E-288B6FCA5AD5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8FC69-3967-4F9D-9C85-F6656A98E55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4552" y="2011476"/>
            <a:ext cx="997859" cy="479620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29920" y="2011476"/>
            <a:ext cx="997859" cy="479620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F28A8-158C-4377-AE6E-288B6FCA5AD5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8FC69-3967-4F9D-9C85-F6656A98E55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000" y="383297"/>
            <a:ext cx="4658082" cy="139153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2000" y="1764832"/>
            <a:ext cx="2284738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19605" indent="0">
              <a:buNone/>
              <a:defRPr sz="1680" b="1"/>
            </a:lvl5pPr>
            <a:lvl6pPr marL="2399665" indent="0">
              <a:buNone/>
              <a:defRPr sz="1680" b="1"/>
            </a:lvl6pPr>
            <a:lvl7pPr marL="2879725" indent="0">
              <a:buNone/>
              <a:defRPr sz="1680" b="1"/>
            </a:lvl7pPr>
            <a:lvl8pPr marL="3359785" indent="0">
              <a:buNone/>
              <a:defRPr sz="1680" b="1"/>
            </a:lvl8pPr>
            <a:lvl9pPr marL="3839845" indent="0">
              <a:buNone/>
              <a:defRPr sz="168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2000" y="2629749"/>
            <a:ext cx="2284738" cy="386796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734092" y="1764832"/>
            <a:ext cx="2295990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19605" indent="0">
              <a:buNone/>
              <a:defRPr sz="1680" b="1"/>
            </a:lvl5pPr>
            <a:lvl6pPr marL="2399665" indent="0">
              <a:buNone/>
              <a:defRPr sz="1680" b="1"/>
            </a:lvl6pPr>
            <a:lvl7pPr marL="2879725" indent="0">
              <a:buNone/>
              <a:defRPr sz="1680" b="1"/>
            </a:lvl7pPr>
            <a:lvl8pPr marL="3359785" indent="0">
              <a:buNone/>
              <a:defRPr sz="1680" b="1"/>
            </a:lvl8pPr>
            <a:lvl9pPr marL="3839845" indent="0">
              <a:buNone/>
              <a:defRPr sz="168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734092" y="2629749"/>
            <a:ext cx="2295990" cy="386796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F28A8-158C-4377-AE6E-288B6FCA5AD5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8FC69-3967-4F9D-9C85-F6656A98E55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F28A8-158C-4377-AE6E-288B6FCA5AD5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8FC69-3967-4F9D-9C85-F6656A98E55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F28A8-158C-4377-AE6E-288B6FCA5AD5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8FC69-3967-4F9D-9C85-F6656A98E55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000" y="479954"/>
            <a:ext cx="1741858" cy="16798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95990" y="1036569"/>
            <a:ext cx="2734092" cy="5116178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2000" y="2159794"/>
            <a:ext cx="1741858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19605" indent="0">
              <a:buNone/>
              <a:defRPr sz="1050"/>
            </a:lvl5pPr>
            <a:lvl6pPr marL="2399665" indent="0">
              <a:buNone/>
              <a:defRPr sz="1050"/>
            </a:lvl6pPr>
            <a:lvl7pPr marL="2879725" indent="0">
              <a:buNone/>
              <a:defRPr sz="1050"/>
            </a:lvl7pPr>
            <a:lvl8pPr marL="3359785" indent="0">
              <a:buNone/>
              <a:defRPr sz="1050"/>
            </a:lvl8pPr>
            <a:lvl9pPr marL="3839845" indent="0">
              <a:buNone/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F28A8-158C-4377-AE6E-288B6FCA5AD5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8FC69-3967-4F9D-9C85-F6656A98E55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000" y="479954"/>
            <a:ext cx="1741858" cy="16798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95990" y="1036569"/>
            <a:ext cx="2734092" cy="5116178"/>
          </a:xfrm>
        </p:spPr>
        <p:txBody>
          <a:bodyPr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19605" indent="0">
              <a:buNone/>
              <a:defRPr sz="2100"/>
            </a:lvl5pPr>
            <a:lvl6pPr marL="2399665" indent="0">
              <a:buNone/>
              <a:defRPr sz="2100"/>
            </a:lvl6pPr>
            <a:lvl7pPr marL="2879725" indent="0">
              <a:buNone/>
              <a:defRPr sz="2100"/>
            </a:lvl7pPr>
            <a:lvl8pPr marL="3359785" indent="0">
              <a:buNone/>
              <a:defRPr sz="2100"/>
            </a:lvl8pPr>
            <a:lvl9pPr marL="3839845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2000" y="2159794"/>
            <a:ext cx="1741858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19605" indent="0">
              <a:buNone/>
              <a:defRPr sz="1050"/>
            </a:lvl5pPr>
            <a:lvl6pPr marL="2399665" indent="0">
              <a:buNone/>
              <a:defRPr sz="1050"/>
            </a:lvl6pPr>
            <a:lvl7pPr marL="2879725" indent="0">
              <a:buNone/>
              <a:defRPr sz="1050"/>
            </a:lvl7pPr>
            <a:lvl8pPr marL="3359785" indent="0">
              <a:buNone/>
              <a:defRPr sz="1050"/>
            </a:lvl8pPr>
            <a:lvl9pPr marL="3839845" indent="0">
              <a:buNone/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F28A8-158C-4377-AE6E-288B6FCA5AD5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8FC69-3967-4F9D-9C85-F6656A98E55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297" y="383297"/>
            <a:ext cx="4658082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1297" y="1916484"/>
            <a:ext cx="4658082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1296" y="6672697"/>
            <a:ext cx="1215152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F28A8-158C-4377-AE6E-288B6FCA5AD5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788974" y="6672697"/>
            <a:ext cx="1822728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3814227" y="6672697"/>
            <a:ext cx="1215152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8FC69-3967-4F9D-9C85-F6656A98E55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57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63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69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5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81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87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605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665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725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5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845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9.jpeg"/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s://naurok.com.ua/uploads/files/59688/48846/51715_html/images/48846.034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00675" cy="719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1297" y="728663"/>
            <a:ext cx="447216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ru-R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«Центр развития ребенка- детский сад №36 «Волшебный дворец» г. Альметьевск РТ</a:t>
            </a:r>
            <a:endParaRPr kumimoji="0" lang="ru-RU" sz="2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0075" y="2176145"/>
            <a:ext cx="4243705" cy="222504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ctr"/>
            <a:r>
              <a:rPr lang="ru-RU" sz="31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 авторских сказок</a:t>
            </a:r>
            <a:endParaRPr lang="ru-RU" sz="315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73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«Экологические  сказки доброты» </a:t>
            </a:r>
            <a:endParaRPr lang="ru-RU" sz="273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0075" y="3981872"/>
            <a:ext cx="4243387" cy="1449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94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</a:t>
            </a:r>
            <a:endParaRPr lang="en-US" sz="294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94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учитель-логопед: </a:t>
            </a:r>
            <a:endParaRPr lang="ru-RU" sz="294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294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Рузанова СМ.</a:t>
            </a:r>
            <a:endParaRPr lang="en-US" sz="294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57238" y="383297"/>
            <a:ext cx="44434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69240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позвал к себе на помощь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Всех друзей – с других краёв,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снова сделать чистым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счастливым островок.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Прибежали, зашумели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Ручейки и роднички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своей большой водичкой 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Смыли мусор из воды.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очнулся чистый остров,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Улыбнулся родничку,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сказал он всем: - Спасибо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такую красоту!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губите, люди, воду,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Берегите дар земли,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на многие столетья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Сохранить нам родники!</a:t>
            </a:r>
            <a:endParaRPr lang="ru-RU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55" y="5057775"/>
            <a:ext cx="4798077" cy="1897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5086" y="573701"/>
            <a:ext cx="1758985" cy="17609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8675" y="1300163"/>
            <a:ext cx="4365896" cy="5920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лесу на красивой поляне,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Где множество ярких цветов.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Жил зайчик весёлый -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Куян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был он всегда очень добр.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Друзья к нему часто ходили: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Керпе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Аю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все они очень любили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Петь песни, играть в чехарду.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 другу во всём помогали,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не оставляли в беде,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праздники вместе встречали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счастливы были везде!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Однажды услышали новость,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Сорока в хвосте принесла,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у друзей есть возможность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время оставить дела,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праздник в лесу состоится,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названьем таким – Сабантуй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что в этом слове таится?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Попробуй друзьям истолкуй.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886" y="4720204"/>
            <a:ext cx="2781688" cy="208626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491952">
            <a:off x="3892247" y="4607019"/>
            <a:ext cx="1365622" cy="12436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551" y="333087"/>
            <a:ext cx="2957649" cy="1120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00884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49030" y="383297"/>
            <a:ext cx="4406629" cy="6634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Сабан – это плуг, туй же – праздник.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 отмечают раз в год.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Когда всё в полях высевают,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Земля расцветает, живёт.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Друзья стали очень довольны,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Ведь можно на праздник пойти,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там поиграть, веселиться,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Друзей даже новых найти.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вот настал день Сабантуя,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праздник все спешат скорей, 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Там, на зелёной на опушке,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Готово всё к встрече гостей.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Куян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Керпе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Аю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праздник вместе подошли.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 так хотелось все увидеть -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Повеселиться от души.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Тут в игры предложили поиграть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радости друзьям, ну не унять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Куян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мешке решил попрыгать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прыгал весело, легко.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Опушку первым проскакал,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Восторга много испытал!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0100" y="5285822"/>
            <a:ext cx="2005206" cy="1782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49030" y="383297"/>
            <a:ext cx="428034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Керпе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взял ложку и яйцо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побежал он с ними быстро,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Яйцо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Керпе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уронил,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Аплодисменты заслужил.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Аю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глаза вдруг завязали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палку в лапы ему дали.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Аю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горшок легко разбил,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Победу быстро заслужил.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призом поднялась,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Чуть камнем вниз не сорвалась,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всё же приз она достала,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Эмоций столько испытала!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Здесь на поляне звери вместе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Играли, танцевали, пели песни,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Волки с зайцами играли,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Лисы с мышками плясали.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довольны очень были,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Угостить их не забыли.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Пили чай с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чак-чаком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дружно,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Впечатленьями делились.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Сабантуй – великий праздник,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 души повеселились!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9160" r="5734"/>
          <a:stretch>
            <a:fillRect/>
          </a:stretch>
        </p:blipFill>
        <p:spPr>
          <a:xfrm>
            <a:off x="3414958" y="952697"/>
            <a:ext cx="1800069" cy="12054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57685" y="5027117"/>
            <a:ext cx="2327080" cy="1387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овое поле 3"/>
          <p:cNvSpPr txBox="1"/>
          <p:nvPr/>
        </p:nvSpPr>
        <p:spPr>
          <a:xfrm>
            <a:off x="1347470" y="3415030"/>
            <a:ext cx="27051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347470" y="3415030"/>
            <a:ext cx="27051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1347470" y="3415030"/>
            <a:ext cx="27051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8675" y="1300163"/>
            <a:ext cx="4365896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591671" y="201706"/>
            <a:ext cx="4648984" cy="4828129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r>
              <a:rPr lang="ru-RU" altLang="en-US" b="0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Экологические </a:t>
            </a:r>
            <a:r>
              <a:rPr lang="ru-RU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кодексы</a:t>
            </a:r>
            <a:endParaRPr lang="ru-RU" alt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ctr"/>
            <a:r>
              <a:rPr lang="ru-RU" altLang="en-US" sz="24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2012 год</a:t>
            </a:r>
            <a:endParaRPr lang="ru-RU" altLang="en-US" sz="2400" b="1" dirty="0">
              <a:solidFill>
                <a:srgbClr val="0099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Наш «Волшебный дворец»-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Прекрасный детский сад,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В нём каждый педагог 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Любить природу рад.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Здесь вместе с детьми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Дружно садят цветы.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Много здесь деревьев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Посажено в ряд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Ведь каждое дерево-клад.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Мусор, где попало, не бросаем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Мусор все в контейнер убираем.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Воду бережём мы, зря не льём,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Воду только чистую пьём.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Также бережём энергию,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Не тратим зря.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Вторую жизнь бумаге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Мы дарим друзья.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Мы будем внимательно к природе    относиться,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Чтоб будущему поколению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Было, чем гордиться!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en-US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8675" y="1300163"/>
            <a:ext cx="4365896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371297" y="242048"/>
            <a:ext cx="5029378" cy="4787788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lang="ru-RU" altLang="en-US" sz="24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2013 год</a:t>
            </a:r>
            <a:endParaRPr lang="ru-RU" altLang="en-US" sz="2400" b="1" dirty="0" smtClean="0">
              <a:solidFill>
                <a:srgbClr val="0099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Нам хочется, чтоб воздух был в природе – чистый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И солнца луч всегда сиял лучистый.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Поэтому природу мы беречь должны.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Чтоб не случилось вдруг непоправимой с ней беды.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С детьми мы мусор, где попало, не бросаем,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И воду мы ничем не загрязняем.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Кормушки делаем зимой мы птицам –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Ведь пенье их не может с чем-либо сравниться.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Мы будем делать только пользу для природы,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Чтоб сохранить её достоинства на годы,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Чтоб климат не менялся никогда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И радовала всех цветущая земля!</a:t>
            </a:r>
            <a:endParaRPr lang="ru-RU" altLang="en-US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latin typeface="Times New Roman" panose="02020603050405020304" pitchFamily="18" charset="0"/>
                <a:cs typeface="Calibri" panose="020F0502020204030204" pitchFamily="34" charset="0"/>
              </a:rPr>
              <a:t>       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!</a:t>
            </a:r>
            <a:endParaRPr lang="en-US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223" y="4817354"/>
            <a:ext cx="3819525" cy="2258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8675" y="1300163"/>
            <a:ext cx="4365896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160654" y="268942"/>
            <a:ext cx="5352639" cy="4760894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r>
              <a:rPr lang="ru-RU" altLang="en-US" b="0" dirty="0">
                <a:latin typeface="Times New Roman" panose="02020603050405020304" pitchFamily="18" charset="0"/>
                <a:cs typeface="Calibri" panose="020F0502020204030204" pitchFamily="34" charset="0"/>
              </a:rPr>
              <a:t>           </a:t>
            </a:r>
            <a:r>
              <a:rPr lang="ru-RU" altLang="en-US" sz="20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2014 год</a:t>
            </a:r>
            <a:endParaRPr lang="ru-RU" altLang="en-US" sz="2000" b="1" dirty="0" smtClean="0">
              <a:solidFill>
                <a:srgbClr val="0099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 </a:t>
            </a:r>
            <a:r>
              <a:rPr lang="en-US" b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Мусор</a:t>
            </a:r>
            <a:r>
              <a:rPr lang="en-US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не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выбрасываем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зря</a:t>
            </a:r>
            <a:endParaRPr 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Делаем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поделки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мы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друзья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Мусор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может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быть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полезен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тем</a:t>
            </a:r>
            <a:endParaRPr 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Так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как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пригодится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он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нам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всем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Стоит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только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раз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прийти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к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нам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в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сад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-</a:t>
            </a:r>
            <a:endParaRPr 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Он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поделкам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нашим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будет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рад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Ведь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в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поделках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этих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–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часть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души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Чтобы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радовались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наши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малыши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Во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дворце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волшебном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творчество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у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нас</a:t>
            </a:r>
            <a:endParaRPr 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Педагоги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дети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и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родители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ну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просто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– </a:t>
            </a:r>
            <a:r>
              <a:rPr 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класс</a:t>
            </a:r>
            <a:r>
              <a:rPr 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!</a:t>
            </a:r>
            <a:endParaRPr lang="en-US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3752215"/>
            <a:ext cx="4093845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8675" y="1300163"/>
            <a:ext cx="4365896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672353" y="242048"/>
            <a:ext cx="4568302" cy="4787788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r>
              <a:rPr lang="ru-RU" b="0" dirty="0">
                <a:solidFill>
                  <a:schemeClr val="tx2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2015 год</a:t>
            </a:r>
            <a:endParaRPr lang="ru-RU" sz="2000" b="1" dirty="0" smtClean="0">
              <a:solidFill>
                <a:srgbClr val="0099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 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«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Волшебном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дворце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» у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педагогов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важный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ход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Использовать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во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всём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свой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творческий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подход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Поэтому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здесь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не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бросают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мусор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руки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никогда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не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знают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скуки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Из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мусора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все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создают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поделки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радуются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этой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переделке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Здесь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делаем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из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мусора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предметы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Которых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не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сыскать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на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белом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свете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Увидеть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можно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вазы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и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цветы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Картины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небывалой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красоты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А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создаётся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это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всё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руками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Родителями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–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папами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и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мамами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воспитатели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с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детьми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не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отстают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радует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их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всех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совместный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труд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Мы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мусору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даруем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жизнь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вторую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поделках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видим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мы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их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жизнь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иную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Используем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все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мусор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мы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не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зря</a:t>
            </a:r>
            <a:endParaRPr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Тем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самым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делаем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полезное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друзья</a:t>
            </a:r>
            <a:r>
              <a:rPr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!</a:t>
            </a:r>
            <a:endParaRPr lang="en-US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8675" y="1300163"/>
            <a:ext cx="4365896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497541" y="215153"/>
            <a:ext cx="4697030" cy="4814682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</a:t>
            </a:r>
            <a:r>
              <a:rPr lang="ru-RU" sz="20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2016 год</a:t>
            </a:r>
            <a:endParaRPr lang="ru-RU" sz="2000" b="1" dirty="0" smtClean="0">
              <a:solidFill>
                <a:srgbClr val="0099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Мы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во дворце своём все создаём уют.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Кругом царит совместный общий труд.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Все педагоги, дети и родители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Для сада своего не просто зрители.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Отдельно сортируется бумага,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Здесь пластик, алюминий нам не надо-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Бросать куда попало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Ведь для них  в саду есть ящики 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специальные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Удобные, большие, деревянные.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Плакаты здесь все вместе выпускаем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В своих плакатах все мы призываем: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«Давайте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сделаем мы чистыми дворы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Весь мусор в них мы уберём для нашей детворы».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Экологический субботник в детсаду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Воспитывает в детях доброту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К живой природе, миру, чистоте,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К совместному труду и красоте!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9517" y="5797747"/>
            <a:ext cx="2519629" cy="14015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8675" y="1300163"/>
            <a:ext cx="4365896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497541" y="215153"/>
            <a:ext cx="4697030" cy="4814682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</a:t>
            </a:r>
            <a:r>
              <a:rPr lang="ru-RU" sz="20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2017 год</a:t>
            </a:r>
            <a:endParaRPr lang="ru-RU" sz="2000" b="1" dirty="0" smtClean="0">
              <a:solidFill>
                <a:srgbClr val="0099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Весь год мы думали, гадали,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Что же ещё из мусора нам сотоворить,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Продумали мы все детали,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Чтоб чем-то новым удивить.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Вначале акцию создали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Названье «Собиратор» дали.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Мы батарейки не бросаем,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В контейнер дружно собираем.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Ещё на клумбах сказку мы создали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«Федорино счастье» её назвали.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И, наконец, пришла пора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Использовать остатки труб ПВХ.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Фантазии здесь много проявили,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Идеи, творчество в жизнь воплотили.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Теперь в саду найдёте вешалки и ширмы,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Ведь для сюжетных игр - они обширны.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Для велосипедов есть в саду велопарковка-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Езда на них для организма - тренировка.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Футбольные ворота - для футбола,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Чтоб было место всем для гола.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Висячие клумбы ещё соорудил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На веранды и перила их мы водрузили.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Для игр с водой, песком так много сотворили,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28650" y="383297"/>
            <a:ext cx="440072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мать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60338" y="645477"/>
            <a:ext cx="5080000" cy="59080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450850"/>
            <a:endParaRPr lang="en-US" b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latin typeface="Times New Roman" panose="02020603050405020304" pitchFamily="18" charset="0"/>
                <a:cs typeface="Calibri" panose="020F0502020204030204" pitchFamily="34" charset="0"/>
              </a:rPr>
              <a:t>         </a:t>
            </a:r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</a:t>
            </a:r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одной волшебной стране,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Где правила природа-мать,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Жил маленький лесной народ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Всему живому был он рад.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Здесь дружно жили все: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 звери, и цветы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Здесь каждый делал то,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Чтоб воплотить мечты.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Растения, деревья и цветы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Мечтали только об одном,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Чтоб никогда здесь не было беды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 никогда б не рушился их дом.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Животные мечтали о другом,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Чтоб не пришли охотники в их дом,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Ч</a:t>
            </a:r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тоб были живы их собратья,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 люди стали им, как братья,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 чтоб всегда они смогли собраться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Все вместе к королеве всех миров,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Которую зовут – прекрасная природа.</a:t>
            </a:r>
            <a:endParaRPr lang="en-US" b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850"/>
            <a:r>
              <a:rPr lang="ru-RU" alt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b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Ты, мать природа, правь же миром так</a:t>
            </a:r>
            <a:r>
              <a:rPr lang="en-US" b="0">
                <a:latin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en-US" altLang="en-US" b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8675" y="1300163"/>
            <a:ext cx="4365896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497541" y="215153"/>
            <a:ext cx="4697030" cy="4814682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Здесь интерес детей учесть не позабыли.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Макулатуру мы по-прежнему сдаём.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Природу мы не губим,  бережём.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Мы призываем всех пример с нас брать,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А мы свою работу будем продолжать!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ru-RU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2018 год</a:t>
            </a:r>
            <a:endParaRPr lang="ru-RU" b="1" dirty="0" smtClean="0">
              <a:solidFill>
                <a:srgbClr val="00990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Мы продолжаем по Эко школе работу,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 О которой рассказать нам охота.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 Мы создаём из ложек кукол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 Созданье их ведь целая наука.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 А из коробок из под сока,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  Что пьём мы каждый день в саду,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 Дома постороили высоки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 Полюбоваться сможете на эту красоту!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 А тарелки. из которых на природе ели,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Мы использовали для таких вот целей: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 Мы панно из них, картины создавли,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Чем всех очень, очень удивляли.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Вот такая наша Экошкола века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Мастерская для фантазий человека!</a:t>
            </a:r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8675" y="1300163"/>
            <a:ext cx="4365896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497541" y="215153"/>
            <a:ext cx="4697030" cy="4814682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r>
              <a:rPr lang="ru-RU" sz="20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2019 год</a:t>
            </a:r>
            <a:endParaRPr lang="ru-RU" sz="2000" b="1" dirty="0" smtClean="0">
              <a:solidFill>
                <a:srgbClr val="0099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 Альметьевске есть удивительный садик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С прекрасным названьем «Волшебный дворец»,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В нём дети, родители - все очень рады,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Ведь коллектив в нём - ну весь молодец!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Сюда, приходя, попадают все в сказку,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Которую делают вместе с детьми.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От клумб разноцветных и персонажей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Так трудно свой взгляд отвести.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Здесь можно увидеть «Федорину радость»,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Ежонка, бычка и кораблик большой.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Изготовлено это трудом и забоитой.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С огромной любовью, а также с душой.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А сделано это из материала.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Который уже ни на что не годился,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Здесь творчество взрослых проявлено было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И результат вот такой получился!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Здесь дети и взрослые ценят природу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И берегут каждый кустик, цветок.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Здесь каждое дерево, птиц, насекомых -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Никто не погубит и не убьёт.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С детьми на участке проводится опыт: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По осени прячут отходы в земле: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8675" y="1300163"/>
            <a:ext cx="4365896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497541" y="215153"/>
            <a:ext cx="4697030" cy="4814682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Бумагу, стекло, кожуру, ткань и пластик, 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Чтоб знать из отходов, который опасный.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Весной узнают, что исчезла бумага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И ткань с кожурой не находят весной,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Но пластик. он не исчезнет и за год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Не исчезнет и за год стекло.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И дети здесь знают. что пластик опасен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Он пролежит в земле все 500 лет.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Из пластика делают разные вещи.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Которым, быть может, цены даже нет.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Бумагу здесь также нигде не бросают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Бумагу здесь дружно все собирают.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Из старой бумаги изготовят другую.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Так в садике жизнь мы проводим такую.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Участвуют дети и в семинарах,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Где взрослые люди дивятся тому,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Что дети детсада так многое знают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Как нужно любить и ценить красоту.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Ещё  дети взрослых людей призывают,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Чтоб мусор они не бросали нигде.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Куда девать мусор они объясняют,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Чтоб город родной жил всегда в чистоте.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Плакаты с детьми частот тут выпускают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и стенгазет много здесь издают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lang="ru-RU" sz="2000" b="1" dirty="0" smtClean="0">
              <a:solidFill>
                <a:srgbClr val="0099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8675" y="1300163"/>
            <a:ext cx="4365896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497541" y="215153"/>
            <a:ext cx="4697030" cy="4814682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 В которых всегда всех людей призывают -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 Беречь всю природу, не портить уют.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 Мы будем с любовью всегда относиться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 К любому росточку. травинке, цветку.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Чтоб наша земля не могла засориться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 Мы всех на земле призываем к тому!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ctr"/>
            <a:r>
              <a:rPr lang="ru-RU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2020 год</a:t>
            </a:r>
            <a:endParaRPr lang="ru-RU" b="1" dirty="0">
              <a:solidFill>
                <a:srgbClr val="0099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Во Дворце мы прекрасно и дружно живём.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Мы поделки и вещи здесь все создаём.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Нас родители дружно поддержат во всём,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Так прекрасно проходят  в саду  день за днём.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Мы живём, мы растём и творим день за днём.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От работы своей мы и не устаём,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Мы используем мусор в поделках своих,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 Чтоб потом мы смогли любоваться на них!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l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  <a:p>
            <a:pPr indent="0" algn="l"/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ctr"/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ctr"/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ctr"/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ctr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</a:t>
            </a:r>
            <a:endParaRPr lang="ru-RU" sz="2000" b="1" dirty="0" smtClean="0">
              <a:solidFill>
                <a:srgbClr val="0099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8675" y="1300163"/>
            <a:ext cx="4365896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479219" y="186167"/>
            <a:ext cx="4756561" cy="49872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r>
              <a:rPr lang="ru-RU" sz="20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2021 год</a:t>
            </a:r>
            <a:endParaRPr lang="ru-RU" sz="2000" b="1" dirty="0">
              <a:solidFill>
                <a:srgbClr val="0099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chemeClr val="tx2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По экологии у нас кругом кипит работа: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</a:t>
            </a:r>
            <a:r>
              <a:rPr lang="ru-RU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Экоэмблемы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и рисунки создаём.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Беречь природу – это общая забота.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Природа – наш большой и общий дом.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Зимой фантазии со снегом проявили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И </a:t>
            </a:r>
            <a:r>
              <a:rPr lang="ru-RU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Эколят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красивых, снежных мы слепили.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И в фестивале – конкурсе ребятки победили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В миниатюре сцене – радужной жюри вмиг покорили.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Плакатов много создавали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Беречь природу в них мы призывали.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А выставка рисунков в день международный  </a:t>
            </a:r>
            <a:r>
              <a:rPr lang="ru-RU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Эколят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Любить природу учит наших дошколят!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40" y="4694063"/>
            <a:ext cx="3866207" cy="2263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8675" y="1300163"/>
            <a:ext cx="4365896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160655" y="228600"/>
            <a:ext cx="5080000" cy="4801236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r>
              <a:rPr lang="ru-RU" sz="20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2022 год          </a:t>
            </a:r>
            <a:endParaRPr lang="ru-RU" sz="2000" b="1" dirty="0" smtClean="0">
              <a:solidFill>
                <a:srgbClr val="0099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Создаём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 саду мы группы «</a:t>
            </a:r>
            <a:r>
              <a:rPr lang="ru-RU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Эколят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»,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Чтоб планету чистой сохранять.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Делаем мы чистым двор и город-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С этим вряд ли кто-нибудь поспорит.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Дружно создаём здесь и </a:t>
            </a:r>
            <a:r>
              <a:rPr lang="ru-RU" altLang="en-US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экоэмблемы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Мусор в толк, чтоб шёл здесь без проблемы.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Постоянно мусор сортируем,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Также мы сдаём макулатуру.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Упаковки в пользу многие идут.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С чистого истока - начинаем путь!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 rotWithShape="1">
          <a:blip r:embed="rId3"/>
          <a:srcRect l="14236" t="32283" r="8054"/>
          <a:stretch>
            <a:fillRect/>
          </a:stretch>
        </p:blipFill>
        <p:spPr>
          <a:xfrm>
            <a:off x="828675" y="4065780"/>
            <a:ext cx="4179486" cy="26447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8675" y="1300163"/>
            <a:ext cx="4365896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712694" y="630555"/>
            <a:ext cx="4687981" cy="452945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l"/>
            <a:r>
              <a:rPr lang="ru-RU" sz="20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            2023 год</a:t>
            </a:r>
            <a:endParaRPr lang="ru-RU" sz="2000" b="1" dirty="0">
              <a:solidFill>
                <a:srgbClr val="0099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По экологии в саду творить мы продолжаем, 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Любить природу все мы обещаем!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Кораблик в путешествие зовёт,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Детсадовский честной народ. 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Прогноз погоды метеостанция даёт,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Есть ли ветер, дождь ли льёт.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Столовая для птиц открыта здесь в саду, 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Чтоб птицам в холод не попасть в беду.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В саду сказки оживают,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Сказки в гости приглашают.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Праздники в саду проходят,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Праздники защитников природы.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Мы призываем всех беречь нашу планету,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Другой такой планеты больше нету!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830" y="4861560"/>
            <a:ext cx="2552065" cy="2102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8675" y="1300163"/>
            <a:ext cx="4365896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712694" y="630555"/>
            <a:ext cx="4687981" cy="452945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r>
              <a:rPr lang="ru-RU" sz="20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2024 год</a:t>
            </a:r>
            <a:endParaRPr lang="ru-RU" sz="2000" b="1" dirty="0">
              <a:solidFill>
                <a:srgbClr val="0099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По экологии в саду работу продолжаем,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Любить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природу всех мы призываем.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Макулатуру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собирать все продолжаем,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  сборе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батареек мы не 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забываем. Экологические праздники проводятся в саду,</a:t>
            </a:r>
            <a:endParaRPr lang="ru-RU" b="0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Ведь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 «</a:t>
            </a:r>
            <a:r>
              <a:rPr lang="ru-RU" b="0" dirty="0" err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Эколятами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не попадёшь в беду.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Используем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 работе мы яичные лотки,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полученной мы массе, смешиваем семена,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Чтоб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посадить и получить цветы.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От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творога мы крышки собирали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Из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них затем магниты создавали,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 крышки пластиковые дружно собирали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 делали из них мы игры, и с детьми играли.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Мы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продолжаем многое в саду творить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ru-RU" b="0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Но, главное, мы учим всех: беречь 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природу</a:t>
            </a:r>
            <a:endParaRPr lang="ru-RU" b="0" dirty="0" smtClean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И, конечно же, - любить!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</a:t>
            </a:r>
            <a:endParaRPr lang="ru-RU" altLang="en-US" b="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176" y="0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00099" y="1774831"/>
            <a:ext cx="46005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Продолжение следует…</a:t>
            </a:r>
            <a:endParaRPr lang="ru-RU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42950" y="383540"/>
            <a:ext cx="4500880" cy="44411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сохранить навеки всё живое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совершать в природе то плохое,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портит всю природу- мать.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были чисты реки и моря,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чтоб всегда цвели вокруг поля.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чтоб в лесах  всегда был воздух чистый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солнца луч сиял лучистый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люди были счастливы всегда.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 будем же стремиться мы к тому,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сохранить волшебную страну,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маленький народ лесной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стране своей обрёл покой.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счастлива природа мать была 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радовала всех цветущая земля!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-282575" y="5028565"/>
            <a:ext cx="18002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en-US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870" y="4719955"/>
            <a:ext cx="3664585" cy="2185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28650" y="383297"/>
            <a:ext cx="44007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Добрый гном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0391" y="768485"/>
            <a:ext cx="4435813" cy="5426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лесу на полянке, где много цветов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Жил гномик веселый, среди васильков.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был очень добрым и ласковым был,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лес свой волшебный он очень любил.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гномика звали в лесу Добряком.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волшебном лесу том он всем был знаком.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если вдруг кто-то в лесу грустным был,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 гномик Добряк так его веселил.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тот вмиг о грусти своей забывал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 Добряком песню враз запевал: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Ля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ля, ля, ля, ля, ля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Грусть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лишь одному беда.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если друг твой рядом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Больше счастья и не надо.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Вмиг исчезнет грусть твоя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Ведь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– верные друзья!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Весело всем станет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сразу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Грусть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вспомнишь ты не разу.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9034" y="3645806"/>
            <a:ext cx="1869405" cy="2034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5800" y="571499"/>
            <a:ext cx="4543425" cy="303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Добряк лес волшебный свой очень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берег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Любил слушать птиц и не трогал цветов.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Студёной водицей всегда умывался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лес свой сберечь он – ну очень старался.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в этом лесу было всем хорошо: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Уютно, надежно и очень тепло,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яркое солнце на небе светило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лес обогреть, чтоб оно не забыло,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в этом лесу отдыхать все могли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лес свой волшебный беречь для земли!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98" y="3917895"/>
            <a:ext cx="4596927" cy="27229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71512" y="383297"/>
            <a:ext cx="4529138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Лесная берёза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160338" y="783907"/>
            <a:ext cx="5080000" cy="56311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/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Ле</a:t>
            </a:r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с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ная берёза раскинула ветки,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Шепнула листвою, что лето настало.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Вздохнула ветвями свободно и вольно,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От свежего ветра слегка трепетала.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Вдруг грозные тучи солнце накрыли.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И вспыхнула молния, лес озаряя.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Громы раската гремели на небе,</a:t>
            </a:r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И страшно берёзе от этого стало.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Ударила молния в ветви берёзы,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От боли берёза в лесу застонала.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И слёзы скатились на ствол белоснежный </a:t>
            </a:r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Слезами берёза </a:t>
            </a:r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себя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поливала.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Утренний свет над  землёю поплыл,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И солнце на небе опять засияло.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Очнулась берёза, расправила ветви</a:t>
            </a:r>
            <a:endParaRPr lang="en-US" b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             </a:t>
            </a:r>
            <a:r>
              <a:rPr lang="en-US" b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cs typeface="Calibri" panose="020F0502020204030204" pitchFamily="34" charset="0"/>
              </a:rPr>
              <a:t>И краше, стройнее от этого стала.</a:t>
            </a:r>
            <a:endParaRPr lang="en-US" b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en-US" b="0">
                <a:latin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endParaRPr lang="en-US" altLang="en-US" b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00100" y="474931"/>
            <a:ext cx="445770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Весна </a:t>
            </a: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160655" y="935990"/>
            <a:ext cx="5080000" cy="547878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/>
            <a:r>
              <a:rPr lang="ru-RU" alt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endParaRPr lang="ru-RU" alt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endParaRPr lang="ru-RU" alt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r>
              <a:rPr 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Весна-красна пришла, расцвёл куст вербы.</a:t>
            </a:r>
            <a:endParaRPr 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r>
              <a:rPr 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Скворец запел о том, что нет зимы.</a:t>
            </a:r>
            <a:endParaRPr 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r>
              <a:rPr 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Ручьи звенят, снег тает и подснежник</a:t>
            </a:r>
            <a:endParaRPr 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r>
              <a:rPr 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Приветствует приход красавицы весны.</a:t>
            </a:r>
            <a:endParaRPr 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r>
              <a:rPr 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Вот, наконец, зима прошла и солнце засияло,</a:t>
            </a:r>
            <a:endParaRPr 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r>
              <a:rPr 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 жизнь как будто возродилась вновь</a:t>
            </a:r>
            <a:endParaRPr 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r>
              <a:rPr 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 природе так светло, прекрасно стало</a:t>
            </a:r>
            <a:endParaRPr 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r>
              <a:rPr 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Что сердце от весны ликует и поёт.</a:t>
            </a:r>
            <a:endParaRPr 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r>
              <a:rPr 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Приход весны дарует всем надежду, </a:t>
            </a:r>
            <a:endParaRPr 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r>
              <a:rPr 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На то, что жизнь прекрасна и светла</a:t>
            </a:r>
            <a:endParaRPr 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r>
              <a:rPr 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 лес весной сменит свою одежду</a:t>
            </a:r>
            <a:endParaRPr 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ru-RU" alt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r>
              <a:rPr lang="en-US" b="0">
                <a:solidFill>
                  <a:schemeClr val="accent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Пришла весенняя, счастливая пора.</a:t>
            </a:r>
            <a:endParaRPr lang="en-US" altLang="en-US" b="0">
              <a:solidFill>
                <a:schemeClr val="accent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420" y="936625"/>
            <a:ext cx="3674745" cy="2432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57236" y="714376"/>
            <a:ext cx="4529139" cy="5208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Возле леса, на пригорке,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Жил веселый родничок,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поил своей водичкой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Весь прибрежный островок.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Родничок был очень добрым,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Делал добрые дела,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Пел весёлые он песни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счастливым был всегда.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Утром, только что проснувшись,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Улыбался он, шумел,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глядя на всю округу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Песню радостно он пел.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-Я могу бежать быстрей,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сделать веселей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деревья, и цветы,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зелёные сады,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– водичка непростая,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для всех для вас живая!</a:t>
            </a:r>
            <a:endParaRPr lang="ru-RU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7237" y="383297"/>
            <a:ext cx="39719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Веселый родничок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793" y="894308"/>
            <a:ext cx="1591234" cy="1591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191" y="5654206"/>
            <a:ext cx="4771184" cy="13180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1613398286_86-p-legkii-bezhevii-fon-9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5400675" cy="71993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5400674" cy="7199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97668" y="515566"/>
            <a:ext cx="4417359" cy="4842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 однажды ранним утром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Родничок наш загрустил,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увидел, что в водицу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Кто-то мусор уронил.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Замутилась вся водица,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Стала грязною водой.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прозрачной, чистой, светлой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Стала неживой водой.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растут теперь цветы здесь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зелёные сады,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Засорился островок весь – 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деревья, и кусты.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-Что же делать? Как жить дальше?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Думал бедный родничок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решил тогда спасать он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Свой прибрежный островок.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69240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6315" y="834756"/>
            <a:ext cx="1868712" cy="14556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094" y="4307417"/>
            <a:ext cx="3288486" cy="2740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15245</Words>
  <Application>WPS Presentation</Application>
  <PresentationFormat>Произвольный</PresentationFormat>
  <Paragraphs>577</Paragraphs>
  <Slides>28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7" baseType="lpstr">
      <vt:lpstr>Arial</vt:lpstr>
      <vt:lpstr>SimSun</vt:lpstr>
      <vt:lpstr>Wingdings</vt:lpstr>
      <vt:lpstr>Times New Roman</vt:lpstr>
      <vt:lpstr>Calibri</vt:lpstr>
      <vt:lpstr>Calibri Light</vt:lpstr>
      <vt:lpstr>Microsoft YaHei</vt:lpstr>
      <vt:lpstr>Arial Unicode MS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user</cp:lastModifiedBy>
  <cp:revision>82</cp:revision>
  <cp:lastPrinted>2023-12-06T10:47:00Z</cp:lastPrinted>
  <dcterms:created xsi:type="dcterms:W3CDTF">2023-12-06T10:17:00Z</dcterms:created>
  <dcterms:modified xsi:type="dcterms:W3CDTF">2024-05-13T16:54:18Z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23B01A9DAE61486F9028F478DF6F56B2_12</vt:lpwstr>
  </property>
  <property fmtid="{D5CDD505-2E9C-101B-9397-08002B2CF9AE}" pid="3" name="KSOProductBuildVer">
    <vt:lpwstr>1049-12.2.0.16909</vt:lpwstr>
  </property>
</Properties>
</file>